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0" r:id="rId3"/>
    <p:sldId id="281" r:id="rId4"/>
    <p:sldId id="282" r:id="rId5"/>
    <p:sldId id="283" r:id="rId6"/>
    <p:sldId id="284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150860"/>
    <a:srgbClr val="1C1573"/>
    <a:srgbClr val="283E84"/>
    <a:srgbClr val="211D71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E1A3C-79C5-4915-A200-F169B12F561B}" type="datetimeFigureOut">
              <a:rPr lang="en-IN" smtClean="0"/>
              <a:t>06-08-2021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45808-6EFD-40BA-B4BF-684B2CD68D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8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66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ubygarage.org/blog/how-make-money-with-open-source-projects" TargetMode="External"/><Relationship Id="rId2" Type="http://schemas.openxmlformats.org/officeDocument/2006/relationships/hyperlink" Target="https://en.wikipedia.org/wiki/Business_models_for_open-source_software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733800" y="2549769"/>
            <a:ext cx="8169031" cy="1793631"/>
          </a:xfrm>
        </p:spPr>
        <p:txBody>
          <a:bodyPr/>
          <a:lstStyle/>
          <a:p>
            <a:r>
              <a:rPr lang="en-IN" dirty="0"/>
              <a:t>Open Source Business </a:t>
            </a:r>
            <a:r>
              <a:rPr lang="en-IN" dirty="0" smtClean="0"/>
              <a:t>Model-</a:t>
            </a:r>
            <a:br>
              <a:rPr lang="en-IN" dirty="0" smtClean="0"/>
            </a:br>
            <a:r>
              <a:rPr lang="en-IN" dirty="0" smtClean="0"/>
              <a:t>Selling users</a:t>
            </a:r>
            <a:r>
              <a:rPr lang="en-IN" dirty="0"/>
              <a:t>, </a:t>
            </a:r>
            <a:r>
              <a:rPr lang="en-IN" dirty="0" smtClean="0"/>
              <a:t>services </a:t>
            </a:r>
            <a:r>
              <a:rPr lang="en-IN" dirty="0"/>
              <a:t>and merchandise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Selling Users: Advertising-supported </a:t>
            </a:r>
            <a:r>
              <a:rPr lang="en-IN" dirty="0" smtClean="0"/>
              <a:t>software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dirty="0" smtClean="0"/>
              <a:t>Another important business model followed by several POSS companies is of </a:t>
            </a:r>
            <a:r>
              <a:rPr lang="en-IN" dirty="0"/>
              <a:t>advertising-supported software. </a:t>
            </a:r>
            <a:r>
              <a:rPr lang="en-IN" dirty="0"/>
              <a:t>For e.g. Google, Mozilla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For </a:t>
            </a:r>
            <a:r>
              <a:rPr lang="en-IN" dirty="0"/>
              <a:t>example, </a:t>
            </a:r>
            <a:r>
              <a:rPr lang="en-IN" dirty="0" smtClean="0"/>
              <a:t>many </a:t>
            </a:r>
            <a:r>
              <a:rPr lang="en-IN" dirty="0"/>
              <a:t>open-source </a:t>
            </a:r>
            <a:r>
              <a:rPr lang="en-IN" dirty="0" smtClean="0"/>
              <a:t>applications </a:t>
            </a:r>
            <a:r>
              <a:rPr lang="en-IN" dirty="0" smtClean="0"/>
              <a:t>are </a:t>
            </a:r>
            <a:r>
              <a:rPr lang="en-IN" dirty="0"/>
              <a:t>paid by Google for </a:t>
            </a:r>
            <a:r>
              <a:rPr lang="en-IN" dirty="0" smtClean="0"/>
              <a:t>allowing </a:t>
            </a:r>
            <a:r>
              <a:rPr lang="en-IN" dirty="0"/>
              <a:t>whitelisted Acceptable Ads </a:t>
            </a:r>
            <a:r>
              <a:rPr lang="en-IN" dirty="0" smtClean="0"/>
              <a:t>display. This is carried out by bypassing </a:t>
            </a:r>
            <a:r>
              <a:rPr lang="en-IN" dirty="0"/>
              <a:t>the browser ad remover.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Additionally, open-source </a:t>
            </a:r>
            <a:r>
              <a:rPr lang="en-IN" dirty="0"/>
              <a:t>project service </a:t>
            </a:r>
            <a:r>
              <a:rPr lang="en-IN" dirty="0" smtClean="0"/>
              <a:t>provider companies, like, </a:t>
            </a:r>
            <a:r>
              <a:rPr lang="en-IN" dirty="0" err="1" smtClean="0"/>
              <a:t>SourceForge</a:t>
            </a:r>
            <a:r>
              <a:rPr lang="en-IN" dirty="0" smtClean="0"/>
              <a:t>, have a revenue </a:t>
            </a:r>
            <a:r>
              <a:rPr lang="en-IN" dirty="0"/>
              <a:t>model of advertising banner sales on their website. </a:t>
            </a:r>
            <a:endParaRPr lang="en-IN" dirty="0" smtClean="0"/>
          </a:p>
          <a:p>
            <a:pPr>
              <a:lnSpc>
                <a:spcPct val="150000"/>
              </a:lnSpc>
            </a:pPr>
            <a:endParaRPr lang="en-IN" dirty="0"/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09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Selling professional </a:t>
            </a:r>
            <a:r>
              <a:rPr lang="en-IN" dirty="0" smtClean="0"/>
              <a:t>services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A </a:t>
            </a:r>
            <a:r>
              <a:rPr lang="en-IN" dirty="0" smtClean="0"/>
              <a:t>prevalent commercial model used in case of open-source software, is by selling services -  </a:t>
            </a:r>
            <a:r>
              <a:rPr lang="en-IN" dirty="0"/>
              <a:t>such </a:t>
            </a:r>
            <a:r>
              <a:rPr lang="en-IN" dirty="0"/>
              <a:t>as consulting </a:t>
            </a:r>
            <a:r>
              <a:rPr lang="en-IN" dirty="0" smtClean="0"/>
              <a:t>services, </a:t>
            </a:r>
            <a:r>
              <a:rPr lang="en-IN" dirty="0" smtClean="0"/>
              <a:t>technical </a:t>
            </a:r>
            <a:r>
              <a:rPr lang="en-IN" dirty="0"/>
              <a:t>support services</a:t>
            </a:r>
            <a:r>
              <a:rPr lang="en-IN" dirty="0" smtClean="0"/>
              <a:t>, or training services.</a:t>
            </a:r>
            <a:endParaRPr lang="en-IN" dirty="0" smtClean="0"/>
          </a:p>
          <a:p>
            <a:pPr>
              <a:lnSpc>
                <a:spcPct val="150000"/>
              </a:lnSpc>
            </a:pPr>
            <a:r>
              <a:rPr lang="en-IN" dirty="0" smtClean="0"/>
              <a:t>Another </a:t>
            </a:r>
            <a:r>
              <a:rPr lang="en-IN" dirty="0" smtClean="0"/>
              <a:t>business model </a:t>
            </a:r>
            <a:r>
              <a:rPr lang="en-IN" dirty="0" smtClean="0"/>
              <a:t>is by </a:t>
            </a:r>
            <a:r>
              <a:rPr lang="en-IN" dirty="0" smtClean="0"/>
              <a:t>making available only the source code of an open-source software application or product – </a:t>
            </a:r>
            <a:r>
              <a:rPr lang="en-IN" dirty="0" smtClean="0"/>
              <a:t>in the public domain, and </a:t>
            </a:r>
            <a:r>
              <a:rPr lang="en-IN" dirty="0" smtClean="0"/>
              <a:t>then selling executable </a:t>
            </a:r>
            <a:r>
              <a:rPr lang="en-IN" dirty="0"/>
              <a:t>binaries to </a:t>
            </a:r>
            <a:r>
              <a:rPr lang="en-IN" dirty="0" smtClean="0"/>
              <a:t>the buyers or customers only. In this model, the POSS company offers </a:t>
            </a:r>
            <a:r>
              <a:rPr lang="en-IN" dirty="0"/>
              <a:t>the commercial service of compiling and packaging </a:t>
            </a:r>
            <a:r>
              <a:rPr lang="en-IN" dirty="0" smtClean="0"/>
              <a:t>the </a:t>
            </a:r>
            <a:r>
              <a:rPr lang="en-IN" dirty="0"/>
              <a:t>software. </a:t>
            </a:r>
          </a:p>
          <a:p>
            <a:pPr>
              <a:lnSpc>
                <a:spcPct val="150000"/>
              </a:lnSpc>
            </a:pPr>
            <a:r>
              <a:rPr lang="en-IN" dirty="0"/>
              <a:t>Companies like </a:t>
            </a:r>
            <a:r>
              <a:rPr lang="en-IN" dirty="0" err="1"/>
              <a:t>RedHat</a:t>
            </a:r>
            <a:r>
              <a:rPr lang="en-IN" dirty="0"/>
              <a:t>, IBM, </a:t>
            </a:r>
            <a:r>
              <a:rPr lang="en-IN" dirty="0" err="1"/>
              <a:t>etc</a:t>
            </a:r>
            <a:r>
              <a:rPr lang="en-IN" dirty="0"/>
              <a:t>, are some of the POSS companies that have successfully used this business model.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Additionally</a:t>
            </a:r>
            <a:r>
              <a:rPr lang="en-IN" dirty="0" smtClean="0"/>
              <a:t>, </a:t>
            </a:r>
            <a:r>
              <a:rPr lang="en-IN" dirty="0" smtClean="0"/>
              <a:t>selling </a:t>
            </a:r>
            <a:r>
              <a:rPr lang="en-IN" dirty="0"/>
              <a:t>goods like physical installation media (e.g., DVDs) </a:t>
            </a:r>
            <a:r>
              <a:rPr lang="en-IN" dirty="0" smtClean="0"/>
              <a:t>is another frequently used business model.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9061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Selling branded </a:t>
            </a:r>
            <a:r>
              <a:rPr lang="en-IN" dirty="0" smtClean="0"/>
              <a:t>merchandise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Some </a:t>
            </a:r>
            <a:r>
              <a:rPr lang="en-IN" dirty="0" smtClean="0"/>
              <a:t>POSS companies </a:t>
            </a:r>
            <a:r>
              <a:rPr lang="en-IN" dirty="0"/>
              <a:t>like the </a:t>
            </a:r>
            <a:r>
              <a:rPr lang="en-IN" dirty="0" smtClean="0"/>
              <a:t>Wikimedia </a:t>
            </a:r>
            <a:r>
              <a:rPr lang="en-IN" dirty="0"/>
              <a:t>Foundation </a:t>
            </a:r>
            <a:r>
              <a:rPr lang="en-IN" dirty="0" smtClean="0"/>
              <a:t>and </a:t>
            </a:r>
            <a:r>
              <a:rPr lang="en-IN" dirty="0" smtClean="0"/>
              <a:t>Mozilla Foundation, </a:t>
            </a:r>
            <a:r>
              <a:rPr lang="en-IN" dirty="0" smtClean="0"/>
              <a:t>attract customers by </a:t>
            </a:r>
            <a:r>
              <a:rPr lang="en-IN" dirty="0" smtClean="0"/>
              <a:t>selling </a:t>
            </a:r>
            <a:r>
              <a:rPr lang="en-IN" dirty="0"/>
              <a:t>branded merchandise articles like t-shirts and coffee mugs.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This </a:t>
            </a:r>
            <a:r>
              <a:rPr lang="en-IN" dirty="0" smtClean="0"/>
              <a:t>is an additional mode of business in the form of additional </a:t>
            </a:r>
            <a:r>
              <a:rPr lang="en-IN" dirty="0"/>
              <a:t>service provided to the </a:t>
            </a:r>
            <a:r>
              <a:rPr lang="en-IN" dirty="0" smtClean="0"/>
              <a:t>open source community</a:t>
            </a:r>
            <a:r>
              <a:rPr lang="en-IN" dirty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0638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Software as a Service (SaaS</a:t>
            </a:r>
            <a:r>
              <a:rPr lang="en-IN" dirty="0" smtClean="0"/>
              <a:t>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Another way to </a:t>
            </a:r>
            <a:r>
              <a:rPr lang="en-IN" dirty="0" smtClean="0"/>
              <a:t>commercialise </a:t>
            </a:r>
            <a:r>
              <a:rPr lang="en-IN" dirty="0"/>
              <a:t>an open source project is by using the </a:t>
            </a:r>
            <a:r>
              <a:rPr lang="en-IN" dirty="0" err="1"/>
              <a:t>OpenSaaS</a:t>
            </a:r>
            <a:r>
              <a:rPr lang="en-IN" dirty="0"/>
              <a:t> business model.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This </a:t>
            </a:r>
            <a:r>
              <a:rPr lang="en-IN" dirty="0" smtClean="0"/>
              <a:t>model works effectively only for products or applications that are </a:t>
            </a:r>
            <a:r>
              <a:rPr lang="en-IN" dirty="0" smtClean="0"/>
              <a:t>popular </a:t>
            </a:r>
            <a:r>
              <a:rPr lang="en-IN" dirty="0" smtClean="0"/>
              <a:t>and </a:t>
            </a:r>
            <a:r>
              <a:rPr lang="en-IN" dirty="0" smtClean="0"/>
              <a:t>useful; and are capable </a:t>
            </a:r>
            <a:r>
              <a:rPr lang="en-IN" dirty="0"/>
              <a:t>of </a:t>
            </a:r>
            <a:r>
              <a:rPr lang="en-IN" dirty="0" smtClean="0"/>
              <a:t>attracting customers and generating </a:t>
            </a:r>
            <a:r>
              <a:rPr lang="en-IN" dirty="0"/>
              <a:t>demand.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In the SaaS model</a:t>
            </a:r>
            <a:r>
              <a:rPr lang="en-IN" dirty="0"/>
              <a:t>, the software is stored in the </a:t>
            </a:r>
            <a:r>
              <a:rPr lang="en-IN" dirty="0" smtClean="0"/>
              <a:t>cloud and </a:t>
            </a:r>
            <a:r>
              <a:rPr lang="en-IN" dirty="0" smtClean="0"/>
              <a:t>accessible using </a:t>
            </a:r>
            <a:r>
              <a:rPr lang="en-IN" dirty="0" smtClean="0"/>
              <a:t>a </a:t>
            </a:r>
            <a:r>
              <a:rPr lang="en-IN" dirty="0" smtClean="0"/>
              <a:t>web </a:t>
            </a:r>
            <a:r>
              <a:rPr lang="en-IN" dirty="0" smtClean="0"/>
              <a:t>browser.</a:t>
            </a: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In the </a:t>
            </a:r>
            <a:r>
              <a:rPr lang="en-IN" dirty="0" err="1"/>
              <a:t>OpenSaaS</a:t>
            </a:r>
            <a:r>
              <a:rPr lang="en-IN" dirty="0"/>
              <a:t> model, software is purchased via subscriptions, </a:t>
            </a:r>
            <a:r>
              <a:rPr lang="en-IN" dirty="0" smtClean="0"/>
              <a:t>offering varying </a:t>
            </a:r>
            <a:r>
              <a:rPr lang="en-IN" dirty="0"/>
              <a:t>levels of service. For example, one might offer technical support, software customization, and trainings as package options.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WordPress </a:t>
            </a:r>
            <a:r>
              <a:rPr lang="en-IN" dirty="0"/>
              <a:t>and </a:t>
            </a:r>
            <a:r>
              <a:rPr lang="en-IN" dirty="0" err="1"/>
              <a:t>Sharetribe</a:t>
            </a:r>
            <a:r>
              <a:rPr lang="en-IN" dirty="0"/>
              <a:t> are </a:t>
            </a:r>
            <a:r>
              <a:rPr lang="en-IN" dirty="0" smtClean="0"/>
              <a:t>popular example products that make successful business through th</a:t>
            </a:r>
            <a:r>
              <a:rPr lang="en-IN" dirty="0" smtClean="0"/>
              <a:t>e </a:t>
            </a:r>
            <a:r>
              <a:rPr lang="en-IN" dirty="0" err="1" smtClean="0"/>
              <a:t>OpenSaaS</a:t>
            </a:r>
            <a:r>
              <a:rPr lang="en-IN" dirty="0" smtClean="0"/>
              <a:t> model.</a:t>
            </a: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0463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References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en.wikipedia.org/wiki/Business_models_for_open-source_software</a:t>
            </a:r>
            <a:endParaRPr lang="en-IN" dirty="0" smtClean="0"/>
          </a:p>
          <a:p>
            <a:r>
              <a:rPr lang="en-IN" dirty="0">
                <a:hlinkClick r:id="rId3"/>
              </a:rPr>
              <a:t>https://</a:t>
            </a:r>
            <a:r>
              <a:rPr lang="en-IN" dirty="0" smtClean="0">
                <a:hlinkClick r:id="rId3"/>
              </a:rPr>
              <a:t>rubygarage.org/blog/how-make-money-with-open-source-projects</a:t>
            </a:r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0855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/>
              <a:t>Open Source Business Model – </a:t>
            </a:r>
          </a:p>
          <a:p>
            <a:r>
              <a:rPr lang="en-IN" smtClean="0"/>
              <a:t>Donations</a:t>
            </a:r>
            <a:r>
              <a:rPr lang="en-IN" dirty="0"/>
              <a:t>, funding and Crowd-Sourcing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3276</TotalTime>
  <Words>421</Words>
  <Application>Microsoft Office PowerPoint</Application>
  <PresentationFormat>Widescreen</PresentationFormat>
  <Paragraphs>32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Office Theme</vt:lpstr>
      <vt:lpstr>Open Source Business Model- Selling users, services and merchandise</vt:lpstr>
      <vt:lpstr>Selling Users: Advertising-supported software</vt:lpstr>
      <vt:lpstr>Selling professional services</vt:lpstr>
      <vt:lpstr>Selling branded merchandise</vt:lpstr>
      <vt:lpstr>Software as a Service (SaaS)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330</cp:revision>
  <dcterms:created xsi:type="dcterms:W3CDTF">2018-10-16T06:13:57Z</dcterms:created>
  <dcterms:modified xsi:type="dcterms:W3CDTF">2021-08-06T09:23:38Z</dcterms:modified>
</cp:coreProperties>
</file>

<file path=docProps/thumbnail.jpeg>
</file>